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1224" r:id="rId3"/>
    <p:sldId id="1196" r:id="rId4"/>
    <p:sldId id="1241" r:id="rId5"/>
    <p:sldId id="1242" r:id="rId6"/>
    <p:sldId id="1243" r:id="rId7"/>
    <p:sldId id="1251" r:id="rId8"/>
    <p:sldId id="1286" r:id="rId9"/>
    <p:sldId id="1291" r:id="rId10"/>
    <p:sldId id="1290" r:id="rId11"/>
    <p:sldId id="1285" r:id="rId12"/>
    <p:sldId id="1244" r:id="rId13"/>
    <p:sldId id="1245" r:id="rId14"/>
    <p:sldId id="1246" r:id="rId15"/>
    <p:sldId id="1247" r:id="rId16"/>
    <p:sldId id="1298" r:id="rId17"/>
    <p:sldId id="1299" r:id="rId18"/>
    <p:sldId id="1300" r:id="rId19"/>
    <p:sldId id="1248" r:id="rId20"/>
    <p:sldId id="1213" r:id="rId21"/>
    <p:sldId id="1252" r:id="rId22"/>
    <p:sldId id="1283" r:id="rId23"/>
    <p:sldId id="1233" r:id="rId24"/>
    <p:sldId id="1255" r:id="rId25"/>
    <p:sldId id="1236" r:id="rId26"/>
    <p:sldId id="1257" r:id="rId27"/>
    <p:sldId id="1234" r:id="rId28"/>
    <p:sldId id="1279" r:id="rId29"/>
    <p:sldId id="1301" r:id="rId30"/>
    <p:sldId id="1287" r:id="rId31"/>
    <p:sldId id="1295" r:id="rId32"/>
    <p:sldId id="1302" r:id="rId33"/>
    <p:sldId id="1275" r:id="rId34"/>
    <p:sldId id="1276" r:id="rId35"/>
    <p:sldId id="1303" r:id="rId36"/>
    <p:sldId id="1297" r:id="rId37"/>
    <p:sldId id="1304" r:id="rId38"/>
    <p:sldId id="1278" r:id="rId39"/>
    <p:sldId id="1280" r:id="rId40"/>
    <p:sldId id="1218" r:id="rId41"/>
    <p:sldId id="382" r:id="rId42"/>
    <p:sldId id="1271" r:id="rId43"/>
    <p:sldId id="385" r:id="rId44"/>
    <p:sldId id="1277" r:id="rId45"/>
    <p:sldId id="1281" r:id="rId46"/>
    <p:sldId id="127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75" d="100"/>
          <a:sy n="75" d="100"/>
        </p:scale>
        <p:origin x="1008" y="43"/>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2022/3/16</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2022/3/16</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2022/3/16</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3.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hyperlink" Target="https://u-tokyo-ac-jp.zoom.u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hyperlink" Target="https://sli.d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kumimoji="1" lang="ja-JP" altLang="en-US" dirty="0"/>
              <a:t>全学サービスの全体像</a:t>
            </a:r>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13</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FBC1F-6268-42C1-BCE7-32B687FA860C}"/>
              </a:ext>
            </a:extLst>
          </p:cNvPr>
          <p:cNvSpPr>
            <a:spLocks noGrp="1"/>
          </p:cNvSpPr>
          <p:nvPr>
            <p:ph type="title"/>
          </p:nvPr>
        </p:nvSpPr>
        <p:spPr/>
        <p:txBody>
          <a:bodyPr/>
          <a:lstStyle/>
          <a:p>
            <a:r>
              <a:rPr lang="ja-JP" altLang="en-US" dirty="0"/>
              <a:t>本パートの目的</a:t>
            </a:r>
            <a:endParaRPr kumimoji="1" lang="ja-JP" altLang="en-US" dirty="0"/>
          </a:p>
        </p:txBody>
      </p:sp>
      <p:sp>
        <p:nvSpPr>
          <p:cNvPr id="4" name="日付プレースホルダー 3">
            <a:extLst>
              <a:ext uri="{FF2B5EF4-FFF2-40B4-BE49-F238E27FC236}">
                <a16:creationId xmlns:a16="http://schemas.microsoft.com/office/drawing/2014/main" id="{AB6B133B-3415-4596-8A8F-25F87D3F64D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DF25095-7EE2-452C-988D-2AD6A3CC7F6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38A35F17-86F4-49BB-BFE5-AE9262966266}"/>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32" name="グループ化 31">
            <a:extLst>
              <a:ext uri="{FF2B5EF4-FFF2-40B4-BE49-F238E27FC236}">
                <a16:creationId xmlns:a16="http://schemas.microsoft.com/office/drawing/2014/main" id="{D06BFB7A-4152-4FFC-BB71-133EA9B7E575}"/>
              </a:ext>
            </a:extLst>
          </p:cNvPr>
          <p:cNvGrpSpPr/>
          <p:nvPr/>
        </p:nvGrpSpPr>
        <p:grpSpPr>
          <a:xfrm>
            <a:off x="1173765" y="4120489"/>
            <a:ext cx="7286315" cy="2133229"/>
            <a:chOff x="1173765" y="3823228"/>
            <a:chExt cx="7286315" cy="2133229"/>
          </a:xfrm>
        </p:grpSpPr>
        <p:grpSp>
          <p:nvGrpSpPr>
            <p:cNvPr id="7" name="グループ化 39">
              <a:extLst>
                <a:ext uri="{FF2B5EF4-FFF2-40B4-BE49-F238E27FC236}">
                  <a16:creationId xmlns:a16="http://schemas.microsoft.com/office/drawing/2014/main" id="{35457BD8-17C8-4085-8C7F-3C13A9586052}"/>
                </a:ext>
              </a:extLst>
            </p:cNvPr>
            <p:cNvGrpSpPr/>
            <p:nvPr/>
          </p:nvGrpSpPr>
          <p:grpSpPr>
            <a:xfrm>
              <a:off x="1173765" y="3823228"/>
              <a:ext cx="7286315" cy="2133229"/>
              <a:chOff x="179512" y="3599999"/>
              <a:chExt cx="8856984" cy="3141369"/>
            </a:xfrm>
          </p:grpSpPr>
          <p:sp>
            <p:nvSpPr>
              <p:cNvPr id="8" name="正方形/長方形 4">
                <a:extLst>
                  <a:ext uri="{FF2B5EF4-FFF2-40B4-BE49-F238E27FC236}">
                    <a16:creationId xmlns:a16="http://schemas.microsoft.com/office/drawing/2014/main" id="{BD72615A-82C7-4BC3-9356-C7A81A1E1D9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2B15E6E8-4E98-46AF-8687-138F046880D7}"/>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7992FB06-C374-4B3F-B4E4-7331B12A4F07}"/>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2680443-C122-46E0-98D7-E3780861AF45}"/>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3330AE5-64BC-4D94-8208-054DE9BDDFC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BAECA23-97E5-4F6F-99DF-437411697E2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37640649-2B3A-4532-9FD1-AD4C7287AF9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8A2FA35-5D78-4A54-B8CA-80B7A41E4C8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6A300C59-D434-4420-867B-0C48F100AC6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D361EA88-D800-41CD-90A8-345968CD21C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939D03DF-ADD8-40A5-BDCC-EAF51CF4ED3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6B02B68-EA0F-4A89-ABEB-C639C3E10A8B}"/>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057FD8B-6EF2-4CE2-B8CF-917B7F4B559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3" name="四角形: 角を丸くする 26">
              <a:extLst>
                <a:ext uri="{FF2B5EF4-FFF2-40B4-BE49-F238E27FC236}">
                  <a16:creationId xmlns:a16="http://schemas.microsoft.com/office/drawing/2014/main" id="{5A459DFA-A292-4CCC-B19F-92732FBC5EDB}"/>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grpSp>
        <p:nvGrpSpPr>
          <p:cNvPr id="63" name="グループ化 62">
            <a:extLst>
              <a:ext uri="{FF2B5EF4-FFF2-40B4-BE49-F238E27FC236}">
                <a16:creationId xmlns:a16="http://schemas.microsoft.com/office/drawing/2014/main" id="{99F187FA-005A-49EF-81C9-2AB7298A4721}"/>
              </a:ext>
            </a:extLst>
          </p:cNvPr>
          <p:cNvGrpSpPr/>
          <p:nvPr/>
        </p:nvGrpSpPr>
        <p:grpSpPr>
          <a:xfrm>
            <a:off x="1192334" y="4165486"/>
            <a:ext cx="6893096" cy="1984439"/>
            <a:chOff x="1192334" y="4149080"/>
            <a:chExt cx="6893096" cy="1984439"/>
          </a:xfrm>
        </p:grpSpPr>
        <p:pic>
          <p:nvPicPr>
            <p:cNvPr id="54" name="図 53" descr="文字が書かれている&#10;&#10;低い精度で自動的に生成された説明">
              <a:extLst>
                <a:ext uri="{FF2B5EF4-FFF2-40B4-BE49-F238E27FC236}">
                  <a16:creationId xmlns:a16="http://schemas.microsoft.com/office/drawing/2014/main" id="{A2156905-F1E3-4790-9B80-CA919C55AB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57" name="図 56" descr="文字が書かれている&#10;&#10;低い精度で自動的に生成された説明">
              <a:extLst>
                <a:ext uri="{FF2B5EF4-FFF2-40B4-BE49-F238E27FC236}">
                  <a16:creationId xmlns:a16="http://schemas.microsoft.com/office/drawing/2014/main" id="{30762AC2-96A0-4F57-ABF8-65A1082FD6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58" name="図 57" descr="文字が書かれている&#10;&#10;低い精度で自動的に生成された説明">
              <a:extLst>
                <a:ext uri="{FF2B5EF4-FFF2-40B4-BE49-F238E27FC236}">
                  <a16:creationId xmlns:a16="http://schemas.microsoft.com/office/drawing/2014/main" id="{416A7193-132E-402A-9263-9B3A66CB18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59" name="図 58" descr="文字が書かれている&#10;&#10;低い精度で自動的に生成された説明">
              <a:extLst>
                <a:ext uri="{FF2B5EF4-FFF2-40B4-BE49-F238E27FC236}">
                  <a16:creationId xmlns:a16="http://schemas.microsoft.com/office/drawing/2014/main" id="{EC7394E0-3292-4A16-B062-1955001B65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60" name="図 59" descr="文字が書かれている&#10;&#10;低い精度で自動的に生成された説明">
              <a:extLst>
                <a:ext uri="{FF2B5EF4-FFF2-40B4-BE49-F238E27FC236}">
                  <a16:creationId xmlns:a16="http://schemas.microsoft.com/office/drawing/2014/main" id="{A374F872-4D05-42E9-A181-4C44019369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62" name="図 61" descr="文字が書かれている&#10;&#10;低い精度で自動的に生成された説明">
              <a:extLst>
                <a:ext uri="{FF2B5EF4-FFF2-40B4-BE49-F238E27FC236}">
                  <a16:creationId xmlns:a16="http://schemas.microsoft.com/office/drawing/2014/main" id="{73D9B717-49DF-4150-9D15-367224090C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5" name="コンテンツ プレースホルダー 24">
            <a:extLst>
              <a:ext uri="{FF2B5EF4-FFF2-40B4-BE49-F238E27FC236}">
                <a16:creationId xmlns:a16="http://schemas.microsoft.com/office/drawing/2014/main" id="{83BAA9CC-F677-44C9-AAC2-25D78925DD9F}"/>
              </a:ext>
            </a:extLst>
          </p:cNvPr>
          <p:cNvSpPr>
            <a:spLocks noGrp="1"/>
          </p:cNvSpPr>
          <p:nvPr>
            <p:ph idx="1"/>
          </p:nvPr>
        </p:nvSpPr>
        <p:spPr>
          <a:xfrm>
            <a:off x="457200" y="1268760"/>
            <a:ext cx="8229600" cy="4525963"/>
          </a:xfrm>
        </p:spPr>
        <p:txBody>
          <a:bodyPr/>
          <a:lstStyle/>
          <a:p>
            <a:r>
              <a:rPr lang="ja-JP" altLang="en-US" dirty="0"/>
              <a:t>第</a:t>
            </a:r>
            <a:r>
              <a:rPr lang="en-US" altLang="ja-JP" dirty="0"/>
              <a:t>2</a:t>
            </a:r>
            <a:r>
              <a:rPr lang="ja-JP" altLang="en-US" dirty="0"/>
              <a:t>部でカバーされていないサービス</a:t>
            </a:r>
            <a:endParaRPr lang="en-US" altLang="ja-JP" dirty="0"/>
          </a:p>
          <a:p>
            <a:r>
              <a:rPr lang="en-US" altLang="ja-JP" dirty="0"/>
              <a:t>Zoom</a:t>
            </a:r>
            <a:r>
              <a:rPr lang="ja-JP" altLang="en-US" dirty="0"/>
              <a:t>の少し高度な機能</a:t>
            </a:r>
            <a:endParaRPr lang="en-US" altLang="ja-JP" dirty="0"/>
          </a:p>
          <a:p>
            <a:r>
              <a:rPr lang="ja-JP" altLang="en-US" dirty="0"/>
              <a:t>隠しテーマ「シングルサインオン</a:t>
            </a:r>
            <a:r>
              <a:rPr lang="en-US" altLang="ja-JP" dirty="0"/>
              <a:t>(SSO)</a:t>
            </a:r>
            <a:r>
              <a:rPr lang="ja-JP" altLang="en-US" dirty="0"/>
              <a:t>」を理解してイライラ・トラブル解消</a:t>
            </a:r>
            <a:endParaRPr lang="ja-JP" altLang="en-US" sz="3600" dirty="0"/>
          </a:p>
        </p:txBody>
      </p:sp>
      <p:sp>
        <p:nvSpPr>
          <p:cNvPr id="26" name="四角形: 角を丸くする 25">
            <a:extLst>
              <a:ext uri="{FF2B5EF4-FFF2-40B4-BE49-F238E27FC236}">
                <a16:creationId xmlns:a16="http://schemas.microsoft.com/office/drawing/2014/main" id="{94E30BC6-79AD-4450-838A-75292B53E19A}"/>
              </a:ext>
            </a:extLst>
          </p:cNvPr>
          <p:cNvSpPr/>
          <p:nvPr/>
        </p:nvSpPr>
        <p:spPr>
          <a:xfrm>
            <a:off x="1100269" y="4037952"/>
            <a:ext cx="2459997" cy="1581429"/>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00695477-A6FE-4159-8AF4-936DE095025C}"/>
              </a:ext>
            </a:extLst>
          </p:cNvPr>
          <p:cNvSpPr/>
          <p:nvPr/>
        </p:nvSpPr>
        <p:spPr>
          <a:xfrm>
            <a:off x="6216459" y="4076096"/>
            <a:ext cx="1172383" cy="1543285"/>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BC7D97FD-FB47-4BFD-8224-E2B37ED9A680}"/>
              </a:ext>
            </a:extLst>
          </p:cNvPr>
          <p:cNvSpPr/>
          <p:nvPr/>
        </p:nvSpPr>
        <p:spPr>
          <a:xfrm>
            <a:off x="1100269" y="5810739"/>
            <a:ext cx="7371825" cy="502498"/>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中かっこ 33">
            <a:extLst>
              <a:ext uri="{FF2B5EF4-FFF2-40B4-BE49-F238E27FC236}">
                <a16:creationId xmlns:a16="http://schemas.microsoft.com/office/drawing/2014/main" id="{6E38028B-4396-4B74-BA37-22B634A9153A}"/>
              </a:ext>
            </a:extLst>
          </p:cNvPr>
          <p:cNvSpPr/>
          <p:nvPr/>
        </p:nvSpPr>
        <p:spPr>
          <a:xfrm rot="16200000" flipV="1">
            <a:off x="5902897" y="1482544"/>
            <a:ext cx="278268" cy="4836097"/>
          </a:xfrm>
          <a:prstGeom prst="rightBrace">
            <a:avLst>
              <a:gd name="adj1" fmla="val 3562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79DD49D-B6FC-4AC9-8097-9830E4EA92F0}"/>
              </a:ext>
            </a:extLst>
          </p:cNvPr>
          <p:cNvSpPr txBox="1"/>
          <p:nvPr/>
        </p:nvSpPr>
        <p:spPr>
          <a:xfrm>
            <a:off x="5387449" y="3491716"/>
            <a:ext cx="1107996" cy="369332"/>
          </a:xfrm>
          <a:prstGeom prst="rect">
            <a:avLst/>
          </a:prstGeom>
          <a:noFill/>
        </p:spPr>
        <p:txBody>
          <a:bodyPr wrap="none" rtlCol="0">
            <a:spAutoFit/>
          </a:bodyPr>
          <a:lstStyle/>
          <a:p>
            <a:r>
              <a:rPr lang="ja-JP" altLang="en-US" dirty="0"/>
              <a:t>本パート</a:t>
            </a:r>
            <a:endParaRPr kumimoji="1" lang="ja-JP" altLang="en-US" dirty="0"/>
          </a:p>
        </p:txBody>
      </p:sp>
    </p:spTree>
    <p:extLst>
      <p:ext uri="{BB962C8B-B14F-4D97-AF65-F5344CB8AC3E}">
        <p14:creationId xmlns:p14="http://schemas.microsoft.com/office/powerpoint/2010/main" val="3239146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a:t>
            </a:r>
            <a:r>
              <a:rPr lang="ja-JP" altLang="en-US"/>
              <a:t>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6353</TotalTime>
  <Words>3225</Words>
  <Application>Microsoft Office PowerPoint</Application>
  <PresentationFormat>画面に合わせる (4:3)</PresentationFormat>
  <Paragraphs>539</Paragraphs>
  <Slides>46</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46</vt:i4>
      </vt:variant>
    </vt:vector>
  </HeadingPairs>
  <TitlesOfParts>
    <vt:vector size="51" baseType="lpstr">
      <vt:lpstr>Meiryo UI</vt:lpstr>
      <vt:lpstr>Calibri</vt:lpstr>
      <vt:lpstr>Cambria</vt:lpstr>
      <vt:lpstr>Wingdings</vt:lpstr>
      <vt:lpstr>雪藤</vt:lpstr>
      <vt:lpstr>全学サービスの全体像</vt:lpstr>
      <vt:lpstr>本パートの目的</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526</cp:revision>
  <dcterms:created xsi:type="dcterms:W3CDTF">2020-09-08T15:01:11Z</dcterms:created>
  <dcterms:modified xsi:type="dcterms:W3CDTF">2022-03-16T04:37:36Z</dcterms:modified>
</cp:coreProperties>
</file>